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8"/>
  </p:notes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  <p:embeddedFont>
      <p:font typeface="Open Sans 1" charset="1" panose="020B0606030504020204"/>
      <p:regular r:id="rId16"/>
    </p:embeddedFont>
    <p:embeddedFont>
      <p:font typeface="Open Sans 1 Bold" charset="1" panose="020B0806030504020204"/>
      <p:regular r:id="rId17"/>
    </p:embeddedFont>
    <p:embeddedFont>
      <p:font typeface="Open Sans 1 Italics" charset="1" panose="020B0606030504020204"/>
      <p:regular r:id="rId18"/>
    </p:embeddedFont>
    <p:embeddedFont>
      <p:font typeface="Open Sans 1 Bold Italics" charset="1" panose="020B0806030504020204"/>
      <p:regular r:id="rId19"/>
    </p:embeddedFont>
    <p:embeddedFont>
      <p:font typeface="Open Sans 2" charset="1" panose="020B0606030504020204"/>
      <p:regular r:id="rId20"/>
    </p:embeddedFont>
    <p:embeddedFont>
      <p:font typeface="Open Sans 2 Bold" charset="1" panose="020B0806030504020204"/>
      <p:regular r:id="rId21"/>
    </p:embeddedFont>
    <p:embeddedFont>
      <p:font typeface="Open Sans 2 Italics" charset="1" panose="020B0606030504020204"/>
      <p:regular r:id="rId22"/>
    </p:embeddedFont>
    <p:embeddedFont>
      <p:font typeface="Open Sans 2 Bold Italics" charset="1" panose="020B0806030504020204"/>
      <p:regular r:id="rId23"/>
    </p:embeddedFont>
    <p:embeddedFont>
      <p:font typeface="Open Sans 2 Light" charset="1" panose="020B0306030504020204"/>
      <p:regular r:id="rId24"/>
    </p:embeddedFont>
    <p:embeddedFont>
      <p:font typeface="Open Sans 2 Light Italics" charset="1" panose="020B0306030504020204"/>
      <p:regular r:id="rId25"/>
    </p:embeddedFont>
    <p:embeddedFont>
      <p:font typeface="Open Sans 2 Ultra-Bold" charset="1" panose="00000000000000000000"/>
      <p:regular r:id="rId26"/>
    </p:embeddedFont>
    <p:embeddedFont>
      <p:font typeface="Open Sans 2 Ultra-Bold Italics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57" Target="slides/slide30.xml" Type="http://schemas.openxmlformats.org/officeDocument/2006/relationships/slide"/><Relationship Id="rId58" Target="notesMasters/notesMaster1.xml" Type="http://schemas.openxmlformats.org/officeDocument/2006/relationships/notesMaster"/><Relationship Id="rId59" Target="theme/theme2.xml" Type="http://schemas.openxmlformats.org/officeDocument/2006/relationships/theme"/><Relationship Id="rId6" Target="fonts/font6.fntdata" Type="http://schemas.openxmlformats.org/officeDocument/2006/relationships/font"/><Relationship Id="rId60" Target="notesSlides/notesSlide1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www.supernosso.com" TargetMode="External" Type="http://schemas.openxmlformats.org/officeDocument/2006/relationships/hyperlink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90562" y="7292925"/>
            <a:ext cx="2794425" cy="2372581"/>
          </a:xfrm>
          <a:custGeom>
            <a:avLst/>
            <a:gdLst/>
            <a:ahLst/>
            <a:cxnLst/>
            <a:rect r="r" b="b" t="t" l="l"/>
            <a:pathLst>
              <a:path h="2372581" w="2794425">
                <a:moveTo>
                  <a:pt x="0" y="0"/>
                </a:moveTo>
                <a:lnTo>
                  <a:pt x="2794425" y="0"/>
                </a:lnTo>
                <a:lnTo>
                  <a:pt x="2794425" y="2372581"/>
                </a:lnTo>
                <a:lnTo>
                  <a:pt x="0" y="2372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85809"/>
            <a:ext cx="16230600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-60">
                <a:solidFill>
                  <a:srgbClr val="3884FD"/>
                </a:solidFill>
                <a:latin typeface="Nunito Bold"/>
              </a:rPr>
              <a:t>Desenvolvimento de um sistema para a criação de planos alimentares baseado em orçamento e preferência de refeições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1343" y="8084356"/>
            <a:ext cx="1017439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737E7F"/>
                </a:solidFill>
                <a:latin typeface="Open Sans 1"/>
              </a:rPr>
              <a:t>João Pedro Teixeira Dias - Bacharelando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37E7F"/>
                </a:solidFill>
                <a:latin typeface="Open Sans 1"/>
              </a:rPr>
              <a:t>Octávio Augusto Pereira Martins - Bacharelando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737E7F"/>
                </a:solidFill>
                <a:latin typeface="Open Sans 1"/>
              </a:rPr>
              <a:t>Magali Rezende Gouvêa Meireles - Orientadora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70784"/>
            <a:ext cx="16431569" cy="3745431"/>
          </a:xfrm>
          <a:custGeom>
            <a:avLst/>
            <a:gdLst/>
            <a:ahLst/>
            <a:cxnLst/>
            <a:rect r="r" b="b" t="t" l="l"/>
            <a:pathLst>
              <a:path h="3745431" w="16431569">
                <a:moveTo>
                  <a:pt x="0" y="0"/>
                </a:moveTo>
                <a:lnTo>
                  <a:pt x="16431569" y="0"/>
                </a:lnTo>
                <a:lnTo>
                  <a:pt x="16431569" y="3745432"/>
                </a:lnTo>
                <a:lnTo>
                  <a:pt x="0" y="3745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"/>
            <a:ext cx="1643156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Referencial teórico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Classificação de alimentos e produtos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36622" y="3937690"/>
            <a:ext cx="12414757" cy="5320610"/>
          </a:xfrm>
          <a:custGeom>
            <a:avLst/>
            <a:gdLst/>
            <a:ahLst/>
            <a:cxnLst/>
            <a:rect r="r" b="b" t="t" l="l"/>
            <a:pathLst>
              <a:path h="5320610" w="12414757">
                <a:moveTo>
                  <a:pt x="0" y="0"/>
                </a:moveTo>
                <a:lnTo>
                  <a:pt x="12414756" y="0"/>
                </a:lnTo>
                <a:lnTo>
                  <a:pt x="12414756" y="5320610"/>
                </a:lnTo>
                <a:lnTo>
                  <a:pt x="0" y="5320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Referencial teórico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Arquitetura do sistema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19783"/>
            <a:ext cx="1058947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Arquitetura MVC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16559" y="5995560"/>
            <a:ext cx="4720139" cy="1368840"/>
          </a:xfrm>
          <a:custGeom>
            <a:avLst/>
            <a:gdLst/>
            <a:ahLst/>
            <a:cxnLst/>
            <a:rect r="r" b="b" t="t" l="l"/>
            <a:pathLst>
              <a:path h="1368840" w="4720139">
                <a:moveTo>
                  <a:pt x="0" y="0"/>
                </a:moveTo>
                <a:lnTo>
                  <a:pt x="4720139" y="0"/>
                </a:lnTo>
                <a:lnTo>
                  <a:pt x="4720139" y="1368841"/>
                </a:lnTo>
                <a:lnTo>
                  <a:pt x="0" y="13688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58347" y="3938775"/>
            <a:ext cx="4202660" cy="1117961"/>
          </a:xfrm>
          <a:custGeom>
            <a:avLst/>
            <a:gdLst/>
            <a:ahLst/>
            <a:cxnLst/>
            <a:rect r="r" b="b" t="t" l="l"/>
            <a:pathLst>
              <a:path h="1117961" w="4202660">
                <a:moveTo>
                  <a:pt x="0" y="0"/>
                </a:moveTo>
                <a:lnTo>
                  <a:pt x="4202660" y="0"/>
                </a:lnTo>
                <a:lnTo>
                  <a:pt x="4202660" y="1117961"/>
                </a:lnTo>
                <a:lnTo>
                  <a:pt x="0" y="1117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16559" y="3938775"/>
            <a:ext cx="4571551" cy="1282320"/>
          </a:xfrm>
          <a:custGeom>
            <a:avLst/>
            <a:gdLst/>
            <a:ahLst/>
            <a:cxnLst/>
            <a:rect r="r" b="b" t="t" l="l"/>
            <a:pathLst>
              <a:path h="1282320" w="4571551">
                <a:moveTo>
                  <a:pt x="0" y="0"/>
                </a:moveTo>
                <a:lnTo>
                  <a:pt x="4571551" y="0"/>
                </a:lnTo>
                <a:lnTo>
                  <a:pt x="4571551" y="1282320"/>
                </a:lnTo>
                <a:lnTo>
                  <a:pt x="0" y="1282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51302" y="5398563"/>
            <a:ext cx="5866674" cy="2016669"/>
          </a:xfrm>
          <a:custGeom>
            <a:avLst/>
            <a:gdLst/>
            <a:ahLst/>
            <a:cxnLst/>
            <a:rect r="r" b="b" t="t" l="l"/>
            <a:pathLst>
              <a:path h="2016669" w="5866674">
                <a:moveTo>
                  <a:pt x="0" y="0"/>
                </a:moveTo>
                <a:lnTo>
                  <a:pt x="5866674" y="0"/>
                </a:lnTo>
                <a:lnTo>
                  <a:pt x="5866674" y="2016669"/>
                </a:lnTo>
                <a:lnTo>
                  <a:pt x="0" y="2016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19100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Referencial teórico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6192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Tecnologias e ferramentas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32" y="4533954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-89">
                <a:solidFill>
                  <a:srgbClr val="F4F4F4"/>
                </a:solidFill>
                <a:latin typeface="Nunito Bold"/>
              </a:rPr>
              <a:t>Trabalhos relacionados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9100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Trabalhos relacionados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582513"/>
            <a:ext cx="16230600" cy="87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569">
                <a:solidFill>
                  <a:srgbClr val="000000"/>
                </a:solidFill>
                <a:latin typeface="Open Sans Light Bold"/>
              </a:rPr>
              <a:t>Algoritmo de Recomendação de Presentes em Dispositivos Móveis - Caíque de Paula Pereira, Ruyther Parente da Costa - 2016.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02993"/>
            <a:ext cx="16230600" cy="177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597"/>
              </a:lnSpc>
              <a:spcBef>
                <a:spcPct val="0"/>
              </a:spcBef>
            </a:pPr>
            <a:r>
              <a:rPr lang="en-US" sz="2569">
                <a:solidFill>
                  <a:srgbClr val="000000"/>
                </a:solidFill>
                <a:latin typeface="Open Sans Light Bold"/>
              </a:rPr>
              <a:t>Tecnologia em Saúde: versão brasileira do </a:t>
            </a:r>
            <a:r>
              <a:rPr lang="en-US" sz="2569">
                <a:solidFill>
                  <a:srgbClr val="000000"/>
                </a:solidFill>
                <a:latin typeface="Open Sans Light Bold Italics"/>
              </a:rPr>
              <a:t>software</a:t>
            </a:r>
            <a:r>
              <a:rPr lang="en-US" sz="2569">
                <a:solidFill>
                  <a:srgbClr val="000000"/>
                </a:solidFill>
                <a:latin typeface="Open Sans Light Bold"/>
              </a:rPr>
              <a:t> GloboDiet para avaliação do consumo alimentar em estudos epidemiológicos - Josiane Steluti, Sandra Patricia Crispim, Marina Campos Araujo, Aline Mendes Peralta, Rosangela Alves Pereira, Rosely Sichieri, Edna Massae Yokoo e Dirce Maria Marchioni - 2020.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66591"/>
            <a:ext cx="16230600" cy="1325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7"/>
              </a:lnSpc>
            </a:pPr>
            <a:r>
              <a:rPr lang="en-US" sz="2569">
                <a:solidFill>
                  <a:srgbClr val="000000"/>
                </a:solidFill>
                <a:latin typeface="Open Sans Light Bold"/>
              </a:rPr>
              <a:t>CardNutri: Um </a:t>
            </a:r>
            <a:r>
              <a:rPr lang="en-US" sz="2569">
                <a:solidFill>
                  <a:srgbClr val="000000"/>
                </a:solidFill>
                <a:latin typeface="Open Sans Light Bold Italics"/>
              </a:rPr>
              <a:t>software </a:t>
            </a:r>
            <a:r>
              <a:rPr lang="en-US" sz="2569">
                <a:solidFill>
                  <a:srgbClr val="000000"/>
                </a:solidFill>
                <a:latin typeface="Open Sans Light Bold"/>
              </a:rPr>
              <a:t>de planejamento de cardápios nutricionais semanais para alimentação escolar aplicando inteligência artificial - Rafaela Priscila Cruz Moreira, Flávio Vinícius Cruzeiro Martins e Elizabeth Fialho Wanner - 2017.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32" y="4533954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-89">
                <a:solidFill>
                  <a:srgbClr val="F4F4F4"/>
                </a:solidFill>
                <a:latin typeface="Nunito Bold"/>
              </a:rPr>
              <a:t>Metodologia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4879" y="1844982"/>
            <a:ext cx="13578243" cy="7770743"/>
          </a:xfrm>
          <a:custGeom>
            <a:avLst/>
            <a:gdLst/>
            <a:ahLst/>
            <a:cxnLst/>
            <a:rect r="r" b="b" t="t" l="l"/>
            <a:pathLst>
              <a:path h="7770743" w="13578243">
                <a:moveTo>
                  <a:pt x="0" y="0"/>
                </a:moveTo>
                <a:lnTo>
                  <a:pt x="13578242" y="0"/>
                </a:lnTo>
                <a:lnTo>
                  <a:pt x="13578242" y="7770743"/>
                </a:lnTo>
                <a:lnTo>
                  <a:pt x="0" y="7770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Metodologia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32" y="4533954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-89">
                <a:solidFill>
                  <a:srgbClr val="F4F4F4"/>
                </a:solidFill>
                <a:latin typeface="Nunito Bold"/>
              </a:rPr>
              <a:t>Desenvolvimento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288342"/>
            <a:ext cx="16352101" cy="5969958"/>
          </a:xfrm>
          <a:custGeom>
            <a:avLst/>
            <a:gdLst/>
            <a:ahLst/>
            <a:cxnLst/>
            <a:rect r="r" b="b" t="t" l="l"/>
            <a:pathLst>
              <a:path h="5969958" w="16352101">
                <a:moveTo>
                  <a:pt x="0" y="0"/>
                </a:moveTo>
                <a:lnTo>
                  <a:pt x="16352101" y="0"/>
                </a:lnTo>
                <a:lnTo>
                  <a:pt x="16352101" y="5969958"/>
                </a:lnTo>
                <a:lnTo>
                  <a:pt x="0" y="5969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Arquitetura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Planejamento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4034" y="2864560"/>
            <a:ext cx="16531488" cy="7179907"/>
          </a:xfrm>
          <a:custGeom>
            <a:avLst/>
            <a:gdLst/>
            <a:ahLst/>
            <a:cxnLst/>
            <a:rect r="r" b="b" t="t" l="l"/>
            <a:pathLst>
              <a:path h="7179907" w="16531488">
                <a:moveTo>
                  <a:pt x="0" y="0"/>
                </a:moveTo>
                <a:lnTo>
                  <a:pt x="16531489" y="0"/>
                </a:lnTo>
                <a:lnTo>
                  <a:pt x="16531489" y="7179907"/>
                </a:lnTo>
                <a:lnTo>
                  <a:pt x="0" y="7179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" r="0" b="-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Diagrama de classes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Planejamento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32" y="4533954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-89">
                <a:solidFill>
                  <a:srgbClr val="F4F4F4"/>
                </a:solidFill>
                <a:latin typeface="Nunito Bold"/>
              </a:rPr>
              <a:t>Introdução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5988" y="3146848"/>
            <a:ext cx="15933312" cy="4979160"/>
          </a:xfrm>
          <a:custGeom>
            <a:avLst/>
            <a:gdLst/>
            <a:ahLst/>
            <a:cxnLst/>
            <a:rect r="r" b="b" t="t" l="l"/>
            <a:pathLst>
              <a:path h="4979160" w="15933312">
                <a:moveTo>
                  <a:pt x="0" y="0"/>
                </a:moveTo>
                <a:lnTo>
                  <a:pt x="15933312" y="0"/>
                </a:lnTo>
                <a:lnTo>
                  <a:pt x="15933312" y="4979160"/>
                </a:lnTo>
                <a:lnTo>
                  <a:pt x="0" y="4979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Requisitos funcionais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Planejamento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8647" y="3265436"/>
            <a:ext cx="15590705" cy="4948444"/>
          </a:xfrm>
          <a:custGeom>
            <a:avLst/>
            <a:gdLst/>
            <a:ahLst/>
            <a:cxnLst/>
            <a:rect r="r" b="b" t="t" l="l"/>
            <a:pathLst>
              <a:path h="4948444" w="15590705">
                <a:moveTo>
                  <a:pt x="0" y="0"/>
                </a:moveTo>
                <a:lnTo>
                  <a:pt x="15590706" y="0"/>
                </a:lnTo>
                <a:lnTo>
                  <a:pt x="15590706" y="4948444"/>
                </a:lnTo>
                <a:lnTo>
                  <a:pt x="0" y="4948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Requisitos não funcionais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Planejamento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3996" y="3032934"/>
            <a:ext cx="8060007" cy="6931008"/>
          </a:xfrm>
          <a:custGeom>
            <a:avLst/>
            <a:gdLst/>
            <a:ahLst/>
            <a:cxnLst/>
            <a:rect r="r" b="b" t="t" l="l"/>
            <a:pathLst>
              <a:path h="6931008" w="8060007">
                <a:moveTo>
                  <a:pt x="0" y="0"/>
                </a:moveTo>
                <a:lnTo>
                  <a:pt x="8060008" y="0"/>
                </a:lnTo>
                <a:lnTo>
                  <a:pt x="8060008" y="6931008"/>
                </a:lnTo>
                <a:lnTo>
                  <a:pt x="0" y="693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Diagrama de casos de uso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Planejamento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28047" y="2680763"/>
            <a:ext cx="8631253" cy="6577537"/>
          </a:xfrm>
          <a:custGeom>
            <a:avLst/>
            <a:gdLst/>
            <a:ahLst/>
            <a:cxnLst/>
            <a:rect r="r" b="b" t="t" l="l"/>
            <a:pathLst>
              <a:path h="6577537" w="8631253">
                <a:moveTo>
                  <a:pt x="0" y="0"/>
                </a:moveTo>
                <a:lnTo>
                  <a:pt x="8631253" y="0"/>
                </a:lnTo>
                <a:lnTo>
                  <a:pt x="8631253" y="6577537"/>
                </a:lnTo>
                <a:lnTo>
                  <a:pt x="0" y="657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2324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Execução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14088"/>
            <a:ext cx="6414887" cy="380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3884FD"/>
                </a:solidFill>
                <a:latin typeface="Open Sans 1"/>
              </a:rPr>
              <a:t>Tabela Brasileira de Composição de Alimentos.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3884FD"/>
                </a:solidFill>
                <a:latin typeface="Open Sans 1"/>
              </a:rPr>
              <a:t>Versão 7.2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3884FD"/>
                </a:solidFill>
                <a:latin typeface="Open Sans 1"/>
              </a:rPr>
              <a:t>Criada em 1998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3884FD"/>
                </a:solidFill>
                <a:latin typeface="Open Sans 1"/>
              </a:rPr>
              <a:t>Atualizada em 2023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3884FD"/>
                </a:solidFill>
                <a:latin typeface="Open Sans 1"/>
              </a:rPr>
              <a:t>https://www.tbca.net.br/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08747"/>
            <a:ext cx="5336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Fontes de dados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324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Execução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508747"/>
            <a:ext cx="533607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Fontes de dados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28047" y="2680763"/>
            <a:ext cx="8631253" cy="6503483"/>
          </a:xfrm>
          <a:custGeom>
            <a:avLst/>
            <a:gdLst/>
            <a:ahLst/>
            <a:cxnLst/>
            <a:rect r="r" b="b" t="t" l="l"/>
            <a:pathLst>
              <a:path h="6503483" w="8631253">
                <a:moveTo>
                  <a:pt x="0" y="0"/>
                </a:moveTo>
                <a:lnTo>
                  <a:pt x="8631253" y="0"/>
                </a:lnTo>
                <a:lnTo>
                  <a:pt x="8631253" y="6503483"/>
                </a:lnTo>
                <a:lnTo>
                  <a:pt x="0" y="6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614088"/>
            <a:ext cx="7301793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3884FD"/>
                </a:solidFill>
                <a:latin typeface="Open Sans 1"/>
              </a:rPr>
              <a:t>Supernosso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3884FD"/>
                </a:solidFill>
                <a:latin typeface="Open Sans 1"/>
                <a:hlinkClick r:id="rId3" tooltip="https://www.supernosso.com"/>
              </a:rPr>
              <a:t>https://www.supernosso.com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3884FD"/>
                </a:solidFill>
                <a:latin typeface="Open Sans 1"/>
              </a:rPr>
              <a:t>União ao Carrefour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 u="sng">
                <a:solidFill>
                  <a:srgbClr val="3884FD"/>
                </a:solidFill>
                <a:latin typeface="Open Sans 1"/>
              </a:rPr>
              <a:t>34 lojas abertas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49840" y="2110423"/>
            <a:ext cx="3927033" cy="7461362"/>
          </a:xfrm>
          <a:custGeom>
            <a:avLst/>
            <a:gdLst/>
            <a:ahLst/>
            <a:cxnLst/>
            <a:rect r="r" b="b" t="t" l="l"/>
            <a:pathLst>
              <a:path h="7461362" w="3927033">
                <a:moveTo>
                  <a:pt x="0" y="0"/>
                </a:moveTo>
                <a:lnTo>
                  <a:pt x="3927032" y="0"/>
                </a:lnTo>
                <a:lnTo>
                  <a:pt x="3927032" y="7461362"/>
                </a:lnTo>
                <a:lnTo>
                  <a:pt x="0" y="7461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73404" y="2110423"/>
            <a:ext cx="3902386" cy="7461362"/>
          </a:xfrm>
          <a:custGeom>
            <a:avLst/>
            <a:gdLst/>
            <a:ahLst/>
            <a:cxnLst/>
            <a:rect r="r" b="b" t="t" l="l"/>
            <a:pathLst>
              <a:path h="7461362" w="3902386">
                <a:moveTo>
                  <a:pt x="0" y="0"/>
                </a:moveTo>
                <a:lnTo>
                  <a:pt x="3902386" y="0"/>
                </a:lnTo>
                <a:lnTo>
                  <a:pt x="3902386" y="7461362"/>
                </a:lnTo>
                <a:lnTo>
                  <a:pt x="0" y="746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Aplicativo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Execução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7929" y="2110423"/>
            <a:ext cx="3874819" cy="7361133"/>
          </a:xfrm>
          <a:custGeom>
            <a:avLst/>
            <a:gdLst/>
            <a:ahLst/>
            <a:cxnLst/>
            <a:rect r="r" b="b" t="t" l="l"/>
            <a:pathLst>
              <a:path h="7361133" w="3874819">
                <a:moveTo>
                  <a:pt x="0" y="0"/>
                </a:moveTo>
                <a:lnTo>
                  <a:pt x="3874819" y="0"/>
                </a:lnTo>
                <a:lnTo>
                  <a:pt x="3874819" y="7361133"/>
                </a:lnTo>
                <a:lnTo>
                  <a:pt x="0" y="736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81313" y="2110423"/>
            <a:ext cx="3864085" cy="7361133"/>
          </a:xfrm>
          <a:custGeom>
            <a:avLst/>
            <a:gdLst/>
            <a:ahLst/>
            <a:cxnLst/>
            <a:rect r="r" b="b" t="t" l="l"/>
            <a:pathLst>
              <a:path h="7361133" w="3864085">
                <a:moveTo>
                  <a:pt x="0" y="0"/>
                </a:moveTo>
                <a:lnTo>
                  <a:pt x="3864086" y="0"/>
                </a:lnTo>
                <a:lnTo>
                  <a:pt x="3864086" y="7361133"/>
                </a:lnTo>
                <a:lnTo>
                  <a:pt x="0" y="7361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Aplicativo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Execução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06404" y="2110423"/>
            <a:ext cx="3746297" cy="7222861"/>
          </a:xfrm>
          <a:custGeom>
            <a:avLst/>
            <a:gdLst/>
            <a:ahLst/>
            <a:cxnLst/>
            <a:rect r="r" b="b" t="t" l="l"/>
            <a:pathLst>
              <a:path h="7222861" w="3746297">
                <a:moveTo>
                  <a:pt x="0" y="0"/>
                </a:moveTo>
                <a:lnTo>
                  <a:pt x="3746297" y="0"/>
                </a:lnTo>
                <a:lnTo>
                  <a:pt x="3746297" y="7222861"/>
                </a:lnTo>
                <a:lnTo>
                  <a:pt x="0" y="7222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5458" y="2112315"/>
            <a:ext cx="3815796" cy="7220969"/>
          </a:xfrm>
          <a:custGeom>
            <a:avLst/>
            <a:gdLst/>
            <a:ahLst/>
            <a:cxnLst/>
            <a:rect r="r" b="b" t="t" l="l"/>
            <a:pathLst>
              <a:path h="7220969" w="3815796">
                <a:moveTo>
                  <a:pt x="0" y="0"/>
                </a:moveTo>
                <a:lnTo>
                  <a:pt x="3815796" y="0"/>
                </a:lnTo>
                <a:lnTo>
                  <a:pt x="3815796" y="7220969"/>
                </a:lnTo>
                <a:lnTo>
                  <a:pt x="0" y="7220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198465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Aplicativo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19100"/>
            <a:ext cx="182880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Desenvolvimento - Execução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95644" y="633412"/>
            <a:ext cx="9896712" cy="8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31"/>
              </a:lnSpc>
            </a:pPr>
            <a:r>
              <a:rPr lang="en-US" sz="5937" spc="-59">
                <a:solidFill>
                  <a:srgbClr val="3884FD"/>
                </a:solidFill>
                <a:latin typeface="Nunito Bold"/>
              </a:rPr>
              <a:t>Cronograma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3907549" y="1710191"/>
            <a:ext cx="10472902" cy="7823347"/>
          </a:xfrm>
          <a:custGeom>
            <a:avLst/>
            <a:gdLst/>
            <a:ahLst/>
            <a:cxnLst/>
            <a:rect r="r" b="b" t="t" l="l"/>
            <a:pathLst>
              <a:path h="7823347" w="10472902">
                <a:moveTo>
                  <a:pt x="0" y="0"/>
                </a:moveTo>
                <a:lnTo>
                  <a:pt x="10472902" y="0"/>
                </a:lnTo>
                <a:lnTo>
                  <a:pt x="10472902" y="7823347"/>
                </a:lnTo>
                <a:lnTo>
                  <a:pt x="0" y="7823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32" y="911138"/>
            <a:ext cx="15000136" cy="129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68714" y="2482567"/>
            <a:ext cx="17625902" cy="74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6"/>
              </a:lnSpc>
            </a:pPr>
            <a:r>
              <a:rPr lang="en-US" sz="2168">
                <a:solidFill>
                  <a:srgbClr val="000000"/>
                </a:solidFill>
                <a:latin typeface="Open Sans Light Bold"/>
              </a:rPr>
              <a:t>(FORC), Universidade de São Paulo (USP). Food Research Center. Tabela Brasileira de </a:t>
            </a:r>
            <a:r>
              <a:rPr lang="en-US" sz="2168">
                <a:solidFill>
                  <a:srgbClr val="000000"/>
                </a:solidFill>
                <a:latin typeface="Open Sans Light Bold"/>
              </a:rPr>
              <a:t>Composição de Alimentos (TBCA). 2023.  &lt;http://www.fcf.usp.br/tbca&gt;. Acessado em: 28/09/2023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1049" y="5895796"/>
            <a:ext cx="17625902" cy="74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7"/>
              </a:lnSpc>
            </a:pPr>
            <a:r>
              <a:rPr lang="en-US" sz="2169">
                <a:solidFill>
                  <a:srgbClr val="000000"/>
                </a:solidFill>
                <a:latin typeface="Open Sans Light Bold"/>
              </a:rPr>
              <a:t>STELUTI, Josiane et al. Tecnologia em saúde: versão brasileira do software globodiet para avaliação do consumo alimentar em estudos epidemiológicos. In: UNIVERSIDADE FEDERAL DO CEAR (UFC). São Paulo, SP, BR,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049" y="6907478"/>
            <a:ext cx="17663567" cy="74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 Bold"/>
              </a:rPr>
              <a:t>WANGLER, Julian; JANSKY, Michael. The use of health apps in primary care–results from a </a:t>
            </a:r>
            <a:r>
              <a:rPr lang="en-US" sz="2169">
                <a:solidFill>
                  <a:srgbClr val="000000"/>
                </a:solidFill>
                <a:latin typeface="Open Sans Light Bold"/>
              </a:rPr>
              <a:t>survey amongst general practitioners in germany. Wien Med Wochenschr, v. 171, n. 7-8, p.148–156, May 2021. Epub 2021 Feb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1049" y="4884114"/>
            <a:ext cx="17625902" cy="744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 Bold"/>
              </a:rPr>
              <a:t>MAGNO, Fernanda Cristina Carvalho Mattos et al. Macro e micronutrientes na orientação </a:t>
            </a:r>
            <a:r>
              <a:rPr lang="en-US" sz="2169">
                <a:solidFill>
                  <a:srgbClr val="000000"/>
                </a:solidFill>
                <a:latin typeface="Open Sans Light Bold"/>
              </a:rPr>
              <a:t>nutricional para obesidade. 44. ed. Juiz de Fora, MG, BR: HU Revista, 2018. 251-259 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714" y="3491432"/>
            <a:ext cx="17625902" cy="112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 Bold"/>
              </a:rPr>
              <a:t>MOREIRA, Rafaela Priscila Cruz; MARTINS, Flávio Vinícius Cruzeiro; WANNER, Eliza-</a:t>
            </a:r>
            <a:r>
              <a:rPr lang="en-US" sz="2169">
                <a:solidFill>
                  <a:srgbClr val="000000"/>
                </a:solidFill>
                <a:latin typeface="Open Sans Light Bold"/>
              </a:rPr>
              <a:t>beth Fialho. Cardnutri: Um software de planejamento de cardápios nutricionais semanais para alimentação escolar aplicando inteligência artificial. Rio de Janeiro, RJ, BR, 2017. Disponível em: https://www.reciis.icict.fiocruz.br/index.php/reciis/article/view/1272. Acesso em: 24 de nov. 2022.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3384" y="7919160"/>
            <a:ext cx="17663567" cy="112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037"/>
              </a:lnSpc>
              <a:spcBef>
                <a:spcPct val="0"/>
              </a:spcBef>
            </a:pPr>
            <a:r>
              <a:rPr lang="en-US" sz="2169">
                <a:solidFill>
                  <a:srgbClr val="000000"/>
                </a:solidFill>
                <a:latin typeface="Open Sans Light Bold"/>
              </a:rPr>
              <a:t>COUTO, Flávio M. do; SILVA, Julio F. da. Uso do módulo python uncertainties no </a:t>
            </a:r>
            <a:r>
              <a:rPr lang="en-US" sz="2169">
                <a:solidFill>
                  <a:srgbClr val="000000"/>
                </a:solidFill>
                <a:latin typeface="Open Sans Light Bold"/>
              </a:rPr>
              <a:t>cálculo de incertezas experimentais da diferença de potencial e corrente elétrica de um protótipo experimental. Campus de Alegre, Alegre, ES, BR, 2021. Disponvel em: https://www.scielo.br/j/rbef/a/zPhrQhWFVzGfcmVwmbkv8bs. Acesso em: 16 de out. 2023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23925" y="3281247"/>
            <a:ext cx="7335375" cy="6139167"/>
          </a:xfrm>
          <a:custGeom>
            <a:avLst/>
            <a:gdLst/>
            <a:ahLst/>
            <a:cxnLst/>
            <a:rect r="r" b="b" t="t" l="l"/>
            <a:pathLst>
              <a:path h="6139167" w="7335375">
                <a:moveTo>
                  <a:pt x="0" y="0"/>
                </a:moveTo>
                <a:lnTo>
                  <a:pt x="7335375" y="0"/>
                </a:lnTo>
                <a:lnTo>
                  <a:pt x="7335375" y="6139166"/>
                </a:lnTo>
                <a:lnTo>
                  <a:pt x="0" y="6139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78" t="0" r="-114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3441"/>
            <a:ext cx="15000136" cy="226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>
                <a:solidFill>
                  <a:srgbClr val="3884FD"/>
                </a:solidFill>
                <a:latin typeface="Nunito Bold"/>
              </a:rPr>
              <a:t>Desenvolvimento de Aplicativo Nutricional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55975"/>
            <a:ext cx="807557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Aplicações de saúde 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M</a:t>
            </a:r>
            <a:r>
              <a:rPr lang="en-US" sz="3999">
                <a:solidFill>
                  <a:srgbClr val="3884FD"/>
                </a:solidFill>
                <a:latin typeface="Open Sans 1"/>
              </a:rPr>
              <a:t>anter um estilo de vida saudável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Crescimento do interesse na nutrição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6788" y="7584880"/>
            <a:ext cx="2794425" cy="2372581"/>
          </a:xfrm>
          <a:custGeom>
            <a:avLst/>
            <a:gdLst/>
            <a:ahLst/>
            <a:cxnLst/>
            <a:rect r="r" b="b" t="t" l="l"/>
            <a:pathLst>
              <a:path h="2372581" w="2794425">
                <a:moveTo>
                  <a:pt x="0" y="0"/>
                </a:moveTo>
                <a:lnTo>
                  <a:pt x="2794424" y="0"/>
                </a:lnTo>
                <a:lnTo>
                  <a:pt x="2794424" y="2372582"/>
                </a:lnTo>
                <a:lnTo>
                  <a:pt x="0" y="237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0603" y="4060825"/>
            <a:ext cx="16806794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737E7F"/>
                </a:solidFill>
                <a:latin typeface="Open Sans 1 Bold"/>
              </a:rPr>
              <a:t>João Pedro Teixeira Dias - 1272244@sga.pucminas.br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737E7F"/>
                </a:solidFill>
                <a:latin typeface="Open Sans 1 Bold"/>
              </a:rPr>
              <a:t>Octávio Augusto Pereira Martins - oapmartins@sga.pucminas.br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737E7F"/>
                </a:solidFill>
                <a:latin typeface="Open Sans 1 Bold"/>
              </a:rPr>
              <a:t>Magali Rezende Gouvêa Meireles - magali@pucminas.br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59494" y="1862645"/>
            <a:ext cx="6969011" cy="153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40"/>
              </a:lnSpc>
            </a:pPr>
            <a:r>
              <a:rPr lang="en-US" sz="10854" spc="-108">
                <a:solidFill>
                  <a:srgbClr val="3884FD"/>
                </a:solidFill>
                <a:latin typeface="Nunito Bold"/>
              </a:rPr>
              <a:t>Obrigado!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57632" y="2862441"/>
            <a:ext cx="7829840" cy="6083684"/>
          </a:xfrm>
          <a:custGeom>
            <a:avLst/>
            <a:gdLst/>
            <a:ahLst/>
            <a:cxnLst/>
            <a:rect r="r" b="b" t="t" l="l"/>
            <a:pathLst>
              <a:path h="6083684" w="7829840">
                <a:moveTo>
                  <a:pt x="0" y="0"/>
                </a:moveTo>
                <a:lnTo>
                  <a:pt x="7829841" y="0"/>
                </a:lnTo>
                <a:lnTo>
                  <a:pt x="7829841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7361"/>
            <a:ext cx="15000136" cy="1149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>
                <a:solidFill>
                  <a:srgbClr val="3884FD"/>
                </a:solidFill>
                <a:latin typeface="Nunito Bold"/>
              </a:rPr>
              <a:t>Inovação no Cenário Nutricional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86241"/>
            <a:ext cx="8737129" cy="561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Unir desenvolvimento e nutrição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Facilitar a dieta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Controlar gastos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Planos alimentares personalizados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C</a:t>
            </a:r>
            <a:r>
              <a:rPr lang="en-US" sz="3999">
                <a:solidFill>
                  <a:srgbClr val="3884FD"/>
                </a:solidFill>
                <a:latin typeface="Open Sans 1"/>
              </a:rPr>
              <a:t>orrespondência de gostos alimentares</a:t>
            </a:r>
          </a:p>
          <a:p>
            <a:pPr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9100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Objetivo geral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36316" y="2342515"/>
            <a:ext cx="15615368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Desenvolvimento de um aplicativo que busca facilitar a vida de pessoas que pretendem fazer dieta, dando maior controle sobre os gastos com cada alimento e refeição, oferecendo planos alimentares que possam ser modificados com base nas preferências e condição financeira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44068" y="8641350"/>
            <a:ext cx="1240668" cy="1233901"/>
          </a:xfrm>
          <a:custGeom>
            <a:avLst/>
            <a:gdLst/>
            <a:ahLst/>
            <a:cxnLst/>
            <a:rect r="r" b="b" t="t" l="l"/>
            <a:pathLst>
              <a:path h="1233901" w="1240668">
                <a:moveTo>
                  <a:pt x="0" y="0"/>
                </a:moveTo>
                <a:lnTo>
                  <a:pt x="1240668" y="0"/>
                </a:lnTo>
                <a:lnTo>
                  <a:pt x="1240668" y="1233900"/>
                </a:lnTo>
                <a:lnTo>
                  <a:pt x="0" y="123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5874" y="419100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Objetivos específicos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45874" y="1900872"/>
            <a:ext cx="17196253" cy="7520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3884FD"/>
                </a:solidFill>
                <a:latin typeface="Open Sans 2"/>
              </a:rPr>
              <a:t>Criação de um sistema onde o usuário consegue informar uma dieta e o horário em que cada refeição deverá ser realizada.</a:t>
            </a:r>
          </a:p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3884FD"/>
                </a:solidFill>
                <a:latin typeface="Open Sans 2"/>
              </a:rPr>
              <a:t>Criação de um sistema de trocas de alimentos respeitando as características e macronutrientes da dieta.</a:t>
            </a:r>
          </a:p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3884FD"/>
                </a:solidFill>
                <a:latin typeface="Open Sans 2"/>
              </a:rPr>
              <a:t>Criação de um sistema de cálculo de preço, onde o usuário poderá ver o valor da sua dieta.</a:t>
            </a:r>
          </a:p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3884FD"/>
                </a:solidFill>
                <a:latin typeface="Open Sans 2"/>
              </a:rPr>
              <a:t>Integração de algoritmo de correspondência de gostos alimentares para sugerir opções de refeições personalizadas.</a:t>
            </a:r>
          </a:p>
          <a:p>
            <a:pPr marL="842016" indent="-421008" lvl="1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3884FD"/>
                </a:solidFill>
                <a:latin typeface="Open Sans 2"/>
              </a:rPr>
              <a:t>Projeto de interface de usuário intuitiva e amigável que é de fácil navegação e registro de informações.</a:t>
            </a:r>
          </a:p>
          <a:p>
            <a:pPr>
              <a:lnSpc>
                <a:spcPts val="546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644068" y="8641350"/>
            <a:ext cx="1240668" cy="1233901"/>
          </a:xfrm>
          <a:custGeom>
            <a:avLst/>
            <a:gdLst/>
            <a:ahLst/>
            <a:cxnLst/>
            <a:rect r="r" b="b" t="t" l="l"/>
            <a:pathLst>
              <a:path h="1233901" w="1240668">
                <a:moveTo>
                  <a:pt x="0" y="0"/>
                </a:moveTo>
                <a:lnTo>
                  <a:pt x="1240668" y="0"/>
                </a:lnTo>
                <a:lnTo>
                  <a:pt x="1240668" y="1233900"/>
                </a:lnTo>
                <a:lnTo>
                  <a:pt x="0" y="123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884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3932" y="4533954"/>
            <a:ext cx="150001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0"/>
              </a:lnSpc>
            </a:pPr>
            <a:r>
              <a:rPr lang="en-US" sz="9000" spc="-89">
                <a:solidFill>
                  <a:srgbClr val="F4F4F4"/>
                </a:solidFill>
                <a:latin typeface="Nunito Bold"/>
              </a:rPr>
              <a:t>Referencial teórico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9666" y="4108642"/>
            <a:ext cx="8253922" cy="5570829"/>
          </a:xfrm>
          <a:custGeom>
            <a:avLst/>
            <a:gdLst/>
            <a:ahLst/>
            <a:cxnLst/>
            <a:rect r="r" b="b" t="t" l="l"/>
            <a:pathLst>
              <a:path h="5570829" w="8253922">
                <a:moveTo>
                  <a:pt x="0" y="0"/>
                </a:moveTo>
                <a:lnTo>
                  <a:pt x="8253922" y="0"/>
                </a:lnTo>
                <a:lnTo>
                  <a:pt x="8253922" y="5570828"/>
                </a:lnTo>
                <a:lnTo>
                  <a:pt x="0" y="557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Referencial teórico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Dieta e seus componentes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86241"/>
            <a:ext cx="8240966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Dieta</a:t>
            </a:r>
          </a:p>
          <a:p>
            <a:pPr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Tudo aquilo que é ingerido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Ganho de peso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Perda de peso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Manutenção do peso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92827" y="3768752"/>
            <a:ext cx="8766473" cy="5489548"/>
          </a:xfrm>
          <a:custGeom>
            <a:avLst/>
            <a:gdLst/>
            <a:ahLst/>
            <a:cxnLst/>
            <a:rect r="r" b="b" t="t" l="l"/>
            <a:pathLst>
              <a:path h="5489548" w="8766473">
                <a:moveTo>
                  <a:pt x="0" y="0"/>
                </a:moveTo>
                <a:lnTo>
                  <a:pt x="8766473" y="0"/>
                </a:lnTo>
                <a:lnTo>
                  <a:pt x="8766473" y="5489548"/>
                </a:lnTo>
                <a:lnTo>
                  <a:pt x="0" y="54895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910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spc="-89">
                <a:solidFill>
                  <a:srgbClr val="3884FD"/>
                </a:solidFill>
                <a:latin typeface="Nunito Bold"/>
              </a:rPr>
              <a:t>Referencial teórico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619250"/>
            <a:ext cx="1623060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3884FD"/>
                </a:solidFill>
                <a:latin typeface="Open Sans 1"/>
              </a:rPr>
              <a:t>Dieta e seus componentes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786241"/>
            <a:ext cx="8240966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Macronutrientes</a:t>
            </a:r>
          </a:p>
          <a:p>
            <a:pPr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Carboidratos</a:t>
            </a:r>
          </a:p>
          <a:p>
            <a:pPr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Proteínas</a:t>
            </a:r>
          </a:p>
          <a:p>
            <a:pPr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Gorduras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Micronutrientes</a:t>
            </a:r>
          </a:p>
          <a:p>
            <a:pPr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Vitaminas</a:t>
            </a:r>
          </a:p>
          <a:p>
            <a:pPr marL="1727199" indent="-575733" lvl="2">
              <a:lnSpc>
                <a:spcPts val="5599"/>
              </a:lnSpc>
              <a:buFont typeface="Arial"/>
              <a:buChar char="⚬"/>
            </a:pPr>
            <a:r>
              <a:rPr lang="en-US" sz="3999">
                <a:solidFill>
                  <a:srgbClr val="3884FD"/>
                </a:solidFill>
                <a:latin typeface="Open Sans 1"/>
              </a:rPr>
              <a:t>Minerais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DAFx00_AsHk</dc:identifier>
  <dcterms:modified xsi:type="dcterms:W3CDTF">2011-08-01T06:04:30Z</dcterms:modified>
  <cp:revision>1</cp:revision>
  <dc:title>TCC - João - Octávio</dc:title>
</cp:coreProperties>
</file>